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D2D"/>
    <a:srgbClr val="000000"/>
    <a:srgbClr val="00E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www.kamensk-adm.ru/2014-06-15-19-10-37/antikorruptsionnoe-prosveshchenie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404664"/>
            <a:ext cx="2854088" cy="4536504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ОТЧЕТ</a:t>
            </a:r>
            <a: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об 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исполнении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плана мероприятий по противодействию коррупции</a:t>
            </a:r>
            <a:b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МО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«Каменский городской округ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»</a:t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за 2021год</a:t>
            </a:r>
            <a: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476672"/>
            <a:ext cx="5400600" cy="115212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мероприятий органов местного самоуправления Каменского городского округа по противодействию коррупции на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2021-2024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утвержден постановлением Главы Каменского городского округа от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01.02.2021 года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r="3103"/>
          <a:stretch>
            <a:fillRect/>
          </a:stretch>
        </p:blipFill>
        <p:spPr>
          <a:xfrm>
            <a:off x="4355976" y="2204864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278378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2376264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В целях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  <a:cs typeface="Liberation Serif"/>
              </a:rPr>
              <a:t>соблюдения требований законодательства о контрактной системе в рамках полномочий, установленных частью 8 статьи 99 Федерального закона от 05.04.2013 №44-ФЗ проведено 5 контрольных мероприятий в финансово-бюджетной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052736"/>
            <a:ext cx="335280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контрольных мероприятий в финансово-бюджетной сфере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772566"/>
            <a:ext cx="3905250" cy="1922468"/>
          </a:xfrm>
        </p:spPr>
      </p:pic>
    </p:spTree>
    <p:extLst>
      <p:ext uri="{BB962C8B-B14F-4D97-AF65-F5344CB8AC3E}">
        <p14:creationId xmlns:p14="http://schemas.microsoft.com/office/powerpoint/2010/main" val="383174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312368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В 2021 году состоялось 4 заседания комиссии 05.04.2021, 02.06.2021, 22.09.2021, 17.12.2021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Исполнение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поручений, содержащихся в протоколах заседаний Комиссии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контролируется отделом по правовой и кадровой работе Администрации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59843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Комиссия по </a:t>
            </a: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координации работы по противодействию коррупции в Каменском городском округе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636733"/>
            <a:ext cx="3905250" cy="2194133"/>
          </a:xfrm>
        </p:spPr>
      </p:pic>
    </p:spTree>
    <p:extLst>
      <p:ext uri="{BB962C8B-B14F-4D97-AF65-F5344CB8AC3E}">
        <p14:creationId xmlns:p14="http://schemas.microsoft.com/office/powerpoint/2010/main" val="1854272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564904"/>
            <a:ext cx="3629025" cy="4176464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	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  <a:latin typeface="Liberation Serif" panose="02020603050405020304" pitchFamily="18" charset="0"/>
              </a:rPr>
              <a:t>Проведены согласно ПЛАНА МЕРОПРИЯТИЙ («ДОРОЖНАЯ КАРТА») </a:t>
            </a:r>
            <a:r>
              <a:rPr lang="ru-RU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АНТИКОРРУПЦИОННОГО ФОРУМА МО </a:t>
            </a:r>
            <a:r>
              <a:rPr lang="ru-RU" dirty="0">
                <a:solidFill>
                  <a:schemeClr val="tx1"/>
                </a:solidFill>
                <a:latin typeface="Liberation Serif" panose="02020603050405020304" pitchFamily="18" charset="0"/>
              </a:rPr>
              <a:t>«КАМЕНСКИЙ ГОРОДСКОЙ ОКРУГ» в 2021 году (размещён на официальном сайте </a:t>
            </a:r>
            <a:r>
              <a:rPr lang="ru-RU" u="sng" dirty="0">
                <a:solidFill>
                  <a:schemeClr val="tx1"/>
                </a:solidFill>
                <a:latin typeface="Liberation Serif" panose="02020603050405020304" pitchFamily="18" charset="0"/>
                <a:hlinkClick r:id="rId2"/>
              </a:rPr>
              <a:t>https://www.kamensk-adm.ru/2014-06-15-19-10-37/antikorruptsionnoe-prosveshchenie</a:t>
            </a:r>
            <a:endParaRPr lang="ru-RU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48680"/>
            <a:ext cx="5241776" cy="158417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Организация проведения творческих конкурсов по вопросам противодействия коррупции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375" y="2432050"/>
            <a:ext cx="3905250" cy="2603500"/>
          </a:xfrm>
        </p:spPr>
      </p:pic>
    </p:spTree>
    <p:extLst>
      <p:ext uri="{BB962C8B-B14F-4D97-AF65-F5344CB8AC3E}">
        <p14:creationId xmlns:p14="http://schemas.microsoft.com/office/powerpoint/2010/main" val="3074804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3024336"/>
          </a:xfrm>
        </p:spPr>
        <p:txBody>
          <a:bodyPr>
            <a:normAutofit/>
          </a:bodyPr>
          <a:lstStyle/>
          <a:p>
            <a:pPr algn="just"/>
            <a:endParaRPr lang="ru-RU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/>
              <a:ea typeface="Times New Roman"/>
              <a:cs typeface="Times New Roman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анкетах, представленных муниципальными служащими при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назначении на должности муниципальной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 службы, актуализированы сведения о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родственниках и свойственниках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служащих.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0304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Повышение эффективности кадровой работы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части, касающейся ведения личных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дел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5112" y="2572040"/>
            <a:ext cx="3657776" cy="232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225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132856"/>
            <a:ext cx="3629025" cy="2664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Из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86 мероприятий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Плана,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запланированных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к выполнению в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2021 году,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выполнено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86 мероприятий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полном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объеме.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96752"/>
            <a:ext cx="365564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Выводы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Стоп корруп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3888432" cy="323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67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636912"/>
            <a:ext cx="3629025" cy="32403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течение 2021 года мониторинг осуществлялся постоянно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, муниципальные правовые акты </a:t>
            </a:r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приведены в 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соответствие с антикоррупционным законодательством Российской Федерации, Свердловской области.</a:t>
            </a:r>
            <a:endParaRPr lang="ru-RU" sz="2000" b="1" dirty="0">
              <a:solidFill>
                <a:srgbClr val="1F0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886471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Мониторинг изменений антикоррупционного законодательства Российской Федерации, законодательства Свердловской области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5112" y="2214576"/>
            <a:ext cx="3657776" cy="3038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53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641379"/>
          </a:xfrm>
        </p:spPr>
        <p:txBody>
          <a:bodyPr>
            <a:noAutofit/>
          </a:bodyPr>
          <a:lstStyle/>
          <a:p>
            <a:pPr algn="just"/>
            <a:r>
              <a:rPr lang="ru-RU" sz="1000" dirty="0">
                <a:solidFill>
                  <a:schemeClr val="tx1"/>
                </a:solidFill>
              </a:rPr>
              <a:t>Решениями Думы Каменского городского округа от 18.02.2021 N 542, от 15.07.2021 N 590 внесены изменения в Порядок применения взысканий за несоблюдение муниципальными служащими, замещающими должности в органах местного самоуправления Каменского городского округа, отраслевых (функциональных) и территориальных органах Администрации Каменского городского округа, ограничений и запретов, требований о предотвращении или об урегулировании конфликта интересов и неисполнение обязанностей, установленных в целях противодействия коррупции, утвержденный Решением Думы Каменского городского округа от 28.08.2014 N 254 (в редакции от 19.02.2015 N 306, от 22.11.2018 N 296, от 18.02.2021 N 542);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 Решением Думы Каменского городского округа от 28.01.2021 N 538 </a:t>
            </a:r>
            <a:r>
              <a:rPr lang="ru-RU" sz="1000" dirty="0" smtClean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внесены изменения в Порядок размещения сведений о доходах, расходах, об имуществе и обязательствах имущественного характера лиц, замещающих муниципальные должности Каменского городского округа, их супруг (супругов) и несовершеннолетних детей на официальных сайтах органов местного самоуправления Каменского городского округа и предоставления этих сведений средствам массовой информации для опубликования, утвержденный Решением Думы Каменского городского округа от 22.03.2018 N 210;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Постановлением Главы МО Каменский городской округ от 13.05.2021 N 725 внесены изменения в Постановление Главы Каменского городского округа от 03.04.2018 N 541 "Об утверждении Порядка размещения сведений о доходах, расходах, об имуществе и обязательствах имущественного характера лиц, замещающих должности муниципальной службы в органах местного самоуправления Каменского городского округа, включенных в соответствующие перечни, их супруг (супругов) и несовершеннолетних детей на официальных сайтах органов местного самоуправления Каменского городского округа и предоставления этих сведений средствам массовой информации для опубликования" (в редакции от 06.07.2018 N 957, 24.10.2018 N 1603, от 22.12.2020 N 1889);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 Постановлением Главы МО Каменский городской округ от 25.08.2021 N 1437 утвержден порядок представления гражданами, претендующими на замещение должностей руководителей муниципальных учреждений муниципального образования "Каменский городской округ", и руководителями муниципальных учреждений муниципального образования "Каменский городской округ" сведений о доходах, об имуществе и обязательствах имущественного характера, и проверки достоверности и полноты сведений о доходах, об имуществе и обязательствах имущественного характера, представляемых гражданами, претендующими на замещение должностей руководителей муниципальных учреждений муниципального образования "Каменский городской округ", и руководителями муниципальных учреждений муниципального образования "Каменский городской округ";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 Постановлением Главы МО Каменский городской округ от 26.08.2021 N 1439 внесены изменения в Постановление Главы Каменского городского округа от 05.04.2016 N 521 "Об утверждении Порядка предварительного уведомления представителя нанимателя (работодателя) муниципальным служащим, замещающим должность муниципальной службы в органах местного самоуправления Каменского городского округа, о выполнении иной оплачиваемой работы";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  Постановлением Главы МО Каменский городской округ от 31.08.2021 N 1449 утвержден Порядок оценки коррупционных рисков при осуществлении закупок Думой Каменского городского округа, Контрольным органом Каменского городского округа, Администрацией Каменского городского округа, отраслевыми (функциональными) и территориальными органами Администрации Каменского городского округа и подведомственными им казенными и бюджетными учреждениями";</a:t>
            </a:r>
          </a:p>
          <a:p>
            <a:pPr algn="just"/>
            <a:r>
              <a:rPr lang="ru-RU" sz="1000" dirty="0">
                <a:solidFill>
                  <a:schemeClr val="tx1"/>
                </a:solidFill>
              </a:rPr>
              <a:t>         Постановлением Главы Каменского городского округа от 23.09.2021 года № 1624 утвержден </a:t>
            </a:r>
            <a:r>
              <a:rPr lang="ru-RU" sz="1000" dirty="0" smtClean="0">
                <a:solidFill>
                  <a:schemeClr val="tx1"/>
                </a:solidFill>
              </a:rPr>
              <a:t>мониторинг </a:t>
            </a:r>
            <a:r>
              <a:rPr lang="ru-RU" sz="1000" dirty="0">
                <a:solidFill>
                  <a:schemeClr val="tx1"/>
                </a:solidFill>
              </a:rPr>
              <a:t>состояния и эффективности противодействия коррупции (антикоррупционном мониторинге) в Каменском городском </a:t>
            </a:r>
            <a:r>
              <a:rPr lang="ru-RU" sz="1000" dirty="0" smtClean="0">
                <a:solidFill>
                  <a:schemeClr val="tx1"/>
                </a:solidFill>
              </a:rPr>
              <a:t>округе</a:t>
            </a:r>
            <a:r>
              <a:rPr lang="ru-RU" sz="10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36904" cy="9361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Правовые акты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округа в сфере противодействия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коррупции, приведенные в соответствие с действующим  законодательством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75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3212976"/>
            <a:ext cx="4104456" cy="3384376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Антикоррупционная экспертиза проведена в отношении 222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проектов муниципальных нормативных правовых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актов (НПА).</a:t>
            </a:r>
            <a:endParaRPr lang="ru-RU" sz="1400" b="1" dirty="0" smtClean="0">
              <a:solidFill>
                <a:schemeClr val="tx2">
                  <a:lumMod val="10000"/>
                </a:schemeClr>
              </a:solidFill>
              <a:latin typeface="Liberation Serif"/>
              <a:ea typeface="Times New Roman"/>
              <a:cs typeface="Times New Roman"/>
            </a:endParaRPr>
          </a:p>
          <a:p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Для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проведения антикоррупционной экспертизы п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роекты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муниципальных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НПА направляются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в прокуратуру Каменского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района и независимым экспертам, аккредитованным Министерством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юстиции Российской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Федерации (направлено 222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проекта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), проекты  внесения изменений в Устав направляются также в Главное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управление Министерства юстиции Российской Федерации по Свердловской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области (направлено 5 проектов)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3629025" cy="267855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0" y="2513907"/>
            <a:ext cx="3657600" cy="2439785"/>
          </a:xfrm>
        </p:spPr>
      </p:pic>
    </p:spTree>
    <p:extLst>
      <p:ext uri="{BB962C8B-B14F-4D97-AF65-F5344CB8AC3E}">
        <p14:creationId xmlns:p14="http://schemas.microsoft.com/office/powerpoint/2010/main" val="4020136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068960"/>
            <a:ext cx="3629025" cy="237626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2021 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году  в Каменском городском округе  оценка регулирующего воздействия проведена в отношении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8 проектов 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НПА.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3629025" cy="2592288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</a:rPr>
              <a:t>Привлечение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</a:rPr>
              <a:t>институтов гражданского общества к работе по совершенствованию антикоррупционных НПА, привлечение граждан, их объединений к обсуждению проектов НПА</a:t>
            </a:r>
            <a:r>
              <a:rPr lang="ru-RU" sz="2000" b="1" dirty="0">
                <a:latin typeface="Times New Roman"/>
                <a:ea typeface="Times New Roman"/>
              </a:rPr>
              <a:t/>
            </a:r>
            <a:br>
              <a:rPr lang="ru-RU" sz="2000" b="1" dirty="0">
                <a:latin typeface="Times New Roman"/>
                <a:ea typeface="Times New Roman"/>
              </a:rPr>
            </a:br>
            <a:endParaRPr lang="ru-RU" sz="2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278" y="2148147"/>
            <a:ext cx="3653444" cy="3171305"/>
          </a:xfrm>
        </p:spPr>
      </p:pic>
    </p:spTree>
    <p:extLst>
      <p:ext uri="{BB962C8B-B14F-4D97-AF65-F5344CB8AC3E}">
        <p14:creationId xmlns:p14="http://schemas.microsoft.com/office/powerpoint/2010/main" val="557564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08920"/>
            <a:ext cx="3629025" cy="338437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Сведения о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доходах, расходах, об имуществе и обязательствах имущественного характера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отношении себя, своих супруг (супругов) и несовершеннолетних детей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представлены </a:t>
            </a:r>
            <a:r>
              <a:rPr lang="ru-RU" b="1" u="sng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всеми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  муниципальными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служащими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Liberation Serif"/>
                <a:cs typeface="Times New Roman"/>
              </a:rPr>
              <a:t>Указанные сведения размещены на сайте 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Liberation Serif"/>
                <a:cs typeface="Times New Roman"/>
              </a:rPr>
              <a:t>kamensk-adm.ru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836712"/>
            <a:ext cx="3352800" cy="15841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Доходы муниципальных служащих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1375" y="2748150"/>
            <a:ext cx="3905250" cy="197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14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501008"/>
            <a:ext cx="3629025" cy="22322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  <a:cs typeface="Times New Roman"/>
              </a:rPr>
              <a:t>В 2021 году проведено 10 заседаний комиссии, по итогам которых 4 муниципальных служащих подвергнуты дисциплинарному взысканию.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750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омиссия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 </a:t>
            </a:r>
            <a:r>
              <a:rPr lang="ru-RU" sz="2400" b="1" dirty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соблюдению требований к служебному поведению муниципальных </a:t>
            </a:r>
            <a:r>
              <a:rPr lang="ru-RU" sz="2400" b="1" dirty="0" smtClean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служащих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2060"/>
                </a:solidFill>
                <a:latin typeface="Liberation Serif" panose="02020603050405020304" pitchFamily="18" charset="0"/>
              </a:rPr>
              <a:t>и урегулированию конфликта интересов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1375" y="2587694"/>
            <a:ext cx="3905250" cy="2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35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924944"/>
            <a:ext cx="3629025" cy="2520280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В </a:t>
            </a:r>
            <a:r>
              <a:rPr lang="ru-RU" sz="20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2021 </a:t>
            </a: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году уведомления о фактах склонения муниципальных служащих органов местного самоуправления Каменского городского округа к совершению коррупционных правонарушений не поступали.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246512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</a:rPr>
              <a:t>Склонение муниципальных служащих к совершению коррупционных правонарушений. Информирование прокуратуры об указанных актах.</a:t>
            </a:r>
            <a: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5200" y="2565862"/>
            <a:ext cx="3657600" cy="233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344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744416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!!! Информация о продаже земельных 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размещается в нескольких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источниках: печатном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издании – газете «</a:t>
            </a:r>
            <a:r>
              <a:rPr lang="ru-RU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Пламя»,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сайте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kamensk-adm.ru</a:t>
            </a: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,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сайте торгов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torgi.gov.ru</a:t>
            </a:r>
            <a:endParaRPr lang="ru-RU" sz="2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6704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розрачность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процедур предоставления земельных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участков на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территории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 округа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122" y="2700943"/>
            <a:ext cx="3661756" cy="2065713"/>
          </a:xfrm>
        </p:spPr>
      </p:pic>
    </p:spTree>
    <p:extLst>
      <p:ext uri="{BB962C8B-B14F-4D97-AF65-F5344CB8AC3E}">
        <p14:creationId xmlns:p14="http://schemas.microsoft.com/office/powerpoint/2010/main" val="1473387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702</TotalTime>
  <Words>935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ОТЧЕТ об  исполнении плана мероприятий по противодействию коррупции МО «Каменский городской округ» за 2021год </vt:lpstr>
      <vt:lpstr>Мониторинг изменений антикоррупционного законодательства Российской Федерации, законодательства Свердловской области</vt:lpstr>
      <vt:lpstr> Правовые акты Каменского городского округа в сфере противодействия коррупции, приведенные в соответствие с действующим  законодательством </vt:lpstr>
      <vt:lpstr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vt:lpstr>
      <vt:lpstr>    Привлечение институтов гражданского общества к работе по совершенствованию антикоррупционных НПА, привлечение граждан, их объединений к обсуждению проектов НПА </vt:lpstr>
      <vt:lpstr> Доходы муниципальных служащих</vt:lpstr>
      <vt:lpstr>Комиссия по соблюдению требований к служебному поведению муниципальных служащих и урегулированию конфликта интересов</vt:lpstr>
      <vt:lpstr>Склонение муниципальных служащих к совершению коррупционных правонарушений. Информирование прокуратуры об указанных актах. </vt:lpstr>
      <vt:lpstr>Прозрачность процедур предоставления земельных участков на территории Каменского городского  округа</vt:lpstr>
      <vt:lpstr>Проведение контрольных мероприятий в финансово-бюджетной сфере</vt:lpstr>
      <vt:lpstr>Комиссия по координации работы по противодействию коррупции в Каменском городском округе</vt:lpstr>
      <vt:lpstr>Организация проведения творческих конкурсов по вопросам противодействия коррупции</vt:lpstr>
      <vt:lpstr>Повышение эффективности кадровой работы в части, касающейся ведения личных дел</vt:lpstr>
      <vt:lpstr>  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плана мероприятий по противодействию коррупции МО «Каменский городской округ»</dc:title>
  <dc:creator>3</dc:creator>
  <cp:lastModifiedBy>3</cp:lastModifiedBy>
  <cp:revision>37</cp:revision>
  <dcterms:created xsi:type="dcterms:W3CDTF">2020-01-29T04:39:12Z</dcterms:created>
  <dcterms:modified xsi:type="dcterms:W3CDTF">2022-01-14T09:50:55Z</dcterms:modified>
</cp:coreProperties>
</file>